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93" r:id="rId5"/>
    <p:sldId id="294" r:id="rId6"/>
    <p:sldId id="298" r:id="rId7"/>
    <p:sldId id="264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307" r:id="rId18"/>
    <p:sldId id="309" r:id="rId19"/>
    <p:sldId id="310" r:id="rId20"/>
    <p:sldId id="311" r:id="rId21"/>
    <p:sldId id="272" r:id="rId22"/>
    <p:sldId id="312" r:id="rId23"/>
    <p:sldId id="314" r:id="rId24"/>
    <p:sldId id="315" r:id="rId25"/>
    <p:sldId id="313" r:id="rId26"/>
    <p:sldId id="316" r:id="rId27"/>
    <p:sldId id="317" r:id="rId28"/>
    <p:sldId id="319" r:id="rId29"/>
    <p:sldId id="318" r:id="rId3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333FF"/>
    <a:srgbClr val="EE9740"/>
    <a:srgbClr val="F4BC8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512"/>
    <p:restoredTop sz="94660"/>
  </p:normalViewPr>
  <p:slideViewPr>
    <p:cSldViewPr showGuides="1">
      <p:cViewPr>
        <p:scale>
          <a:sx n="42" d="100"/>
          <a:sy n="42" d="100"/>
        </p:scale>
        <p:origin x="-191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  <p:bldP spid="1027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7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7" name="Picture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971800"/>
            <a:ext cx="8229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176338"/>
            <a:ext cx="3962400" cy="1338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8" name="Text Box 4"/>
          <p:cNvSpPr txBox="1"/>
          <p:nvPr/>
        </p:nvSpPr>
        <p:spPr>
          <a:xfrm>
            <a:off x="1143000" y="838200"/>
            <a:ext cx="7239000" cy="1784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- Trào lưu Triết học Ánh sáng thế kỉ XVII - XVIII ở Pháp, tiêu biểu như :Mông-te-xki-ơ (1689 - 1755);Vôn-te (1694 – 1778);. Rút-tô (1712 - 1778)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eaLnBrk="0" hangingPunct="0"/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- Nhóm Bách khoa toàn thư do Đi - đơ -rô đứng đầu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41990" name="Picture 6" descr="Jean-Jacques_Rousseau_(painted_portrait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0" y="2419350"/>
            <a:ext cx="24765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1" name="Picture 7" descr="Montesquieu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19350"/>
            <a:ext cx="27305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8" descr="voltai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495550"/>
            <a:ext cx="2486025" cy="3163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4"/>
          <p:cNvSpPr txBox="1"/>
          <p:nvPr/>
        </p:nvSpPr>
        <p:spPr>
          <a:xfrm>
            <a:off x="152400" y="152400"/>
            <a:ext cx="3200400" cy="5889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200" b="1" dirty="0">
                <a:solidFill>
                  <a:srgbClr val="FF3399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 Về tư tưởng:</a:t>
            </a:r>
            <a:endParaRPr sz="3200" b="1" dirty="0">
              <a:solidFill>
                <a:srgbClr val="FF3399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6775" y="5924550"/>
            <a:ext cx="8201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Có vai trò quan trọng trong thắng lợi của cách mạng tư sản Pháp.</a:t>
            </a:r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52" name="Text Box 8"/>
          <p:cNvSpPr txBox="1"/>
          <p:nvPr/>
        </p:nvSpPr>
        <p:spPr>
          <a:xfrm>
            <a:off x="0" y="0"/>
            <a:ext cx="883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2. Thành tự văn học nghệ thuật từ đầu thế kỉ XIX đến đầu thế kỉ XX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00" y="1066800"/>
            <a:ext cx="83947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Văn học: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1981200" cy="400050"/>
          </a:xfrm>
          <a:prstGeom prst="rect">
            <a:avLst/>
          </a:prstGeom>
          <a:solidFill>
            <a:srgbClr val="EE9740"/>
          </a:solidFill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Ở phương Tây</a:t>
            </a: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700" y="2133600"/>
            <a:ext cx="7708900" cy="132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thống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trị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Đời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bức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lột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khổ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phẩm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xã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hội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</a:t>
            </a:r>
            <a:endParaRPr kumimoji="0" lang="vi-V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 descr="Thơ văn Hà Nội - Vích -to Huy-gô (1802-1885), nhà tiểu... | Facebook"/>
          <p:cNvSpPr>
            <a:spLocks noChangeAspect="1"/>
          </p:cNvSpPr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885825"/>
            <a:ext cx="3449638" cy="383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4953000"/>
            <a:ext cx="3733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solidFill>
                  <a:srgbClr val="3333FF"/>
                </a:solidFill>
                <a:latin typeface="Arial" panose="020B0604020202020204" pitchFamily="34" charset="0"/>
              </a:rPr>
              <a:t>Vích-to Huy-gô (1802-1885)</a:t>
            </a:r>
            <a:endParaRPr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r>
              <a:rPr dirty="0">
                <a:solidFill>
                  <a:srgbClr val="3333FF"/>
                </a:solidFill>
                <a:latin typeface="Arial" panose="020B0604020202020204" pitchFamily="34" charset="0"/>
              </a:rPr>
              <a:t>Nhà thơ, nhà tiểu thuyết, nhà viết kịch người Pháp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909638"/>
            <a:ext cx="2362200" cy="381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885825"/>
            <a:ext cx="2460625" cy="381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988" y="922338"/>
            <a:ext cx="2514600" cy="379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988" y="944563"/>
            <a:ext cx="2514600" cy="3814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191000" y="4953000"/>
            <a:ext cx="4700588" cy="1508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Thể hiện lòng yêu thương vô hạn  đối </a:t>
            </a:r>
            <a:r>
              <a:rPr sz="2400" dirty="0">
                <a:latin typeface="Arial" panose="020B0604020202020204" pitchFamily="34" charset="0"/>
              </a:rPr>
              <a:t>với những con người đau khổ, mong tìm giải pháp mang lại hạnh phúc cho họ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685800"/>
            <a:ext cx="3167063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600" y="5181600"/>
            <a:ext cx="3657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400" dirty="0">
                <a:latin typeface="Arial" panose="020B0604020202020204" pitchFamily="34" charset="0"/>
              </a:rPr>
              <a:t>Lép Tôn-xtôi (1828-1910)</a:t>
            </a:r>
            <a:endParaRPr sz="2400" dirty="0">
              <a:latin typeface="Arial" panose="020B0604020202020204" pitchFamily="34" charset="0"/>
            </a:endParaRPr>
          </a:p>
          <a:p>
            <a:pPr algn="ctr"/>
            <a:r>
              <a:rPr sz="2400" dirty="0">
                <a:latin typeface="Arial" panose="020B0604020202020204" pitchFamily="34" charset="0"/>
              </a:rPr>
              <a:t>Nhà văn Nga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701675"/>
            <a:ext cx="2743200" cy="417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74788"/>
            <a:ext cx="2667000" cy="402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381250"/>
            <a:ext cx="2286000" cy="322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114800" y="5791200"/>
            <a:ext cx="44958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Chống lại trật tự PK, ca ngợi phẩm chất người dân Nga</a:t>
            </a:r>
            <a:endParaRPr lang="vi-VN" altLang="x-none"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533400"/>
            <a:ext cx="3624263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8" descr="_fill_280_p89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533400"/>
            <a:ext cx="4572000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5334000"/>
            <a:ext cx="36242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latin typeface="Arial" panose="020B0604020202020204" pitchFamily="34" charset="0"/>
              </a:rPr>
              <a:t>Mác Tuên (1835-1910</a:t>
            </a:r>
            <a:endParaRPr sz="2400" dirty="0">
              <a:latin typeface="Arial" panose="020B0604020202020204" pitchFamily="34" charset="0"/>
            </a:endParaRPr>
          </a:p>
          <a:p>
            <a:pPr algn="ctr"/>
            <a:r>
              <a:rPr sz="2400" dirty="0">
                <a:latin typeface="Arial" panose="020B0604020202020204" pitchFamily="34" charset="0"/>
              </a:rPr>
              <a:t>Nhà văn Mĩ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5334000"/>
            <a:ext cx="4495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Miêu tả chân thực cuộc sống xã hội Mĩ, thể hiện lòng yêu thương con người</a:t>
            </a:r>
            <a:endParaRPr lang="vi-VN" altLang="x-none"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Group 3"/>
          <p:cNvGrpSpPr/>
          <p:nvPr/>
        </p:nvGrpSpPr>
        <p:grpSpPr>
          <a:xfrm>
            <a:off x="301625" y="819150"/>
            <a:ext cx="8842375" cy="4667250"/>
            <a:chOff x="301626" y="819090"/>
            <a:chExt cx="8842374" cy="4667310"/>
          </a:xfrm>
        </p:grpSpPr>
        <p:pic>
          <p:nvPicPr>
            <p:cNvPr id="16387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1626" y="971489"/>
              <a:ext cx="2622329" cy="44929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88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800" y="819090"/>
              <a:ext cx="3373734" cy="4267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89" name="TextBox 1"/>
            <p:cNvSpPr txBox="1"/>
            <p:nvPr/>
          </p:nvSpPr>
          <p:spPr>
            <a:xfrm>
              <a:off x="3429000" y="5010089"/>
              <a:ext cx="28194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dirty="0">
                  <a:latin typeface="Arial" panose="020B0604020202020204" pitchFamily="34" charset="0"/>
                </a:rPr>
                <a:t>Giắc Lơn-đơn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  <p:pic>
          <p:nvPicPr>
            <p:cNvPr id="16390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1047689"/>
              <a:ext cx="2895600" cy="3810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1" name="TextBox 2"/>
            <p:cNvSpPr txBox="1"/>
            <p:nvPr/>
          </p:nvSpPr>
          <p:spPr>
            <a:xfrm>
              <a:off x="6705600" y="5086290"/>
              <a:ext cx="19812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dirty="0">
                  <a:latin typeface="Arial" panose="020B0604020202020204" pitchFamily="34" charset="0"/>
                </a:rPr>
                <a:t>Puskin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 Box 8"/>
          <p:cNvSpPr txBox="1"/>
          <p:nvPr/>
        </p:nvSpPr>
        <p:spPr>
          <a:xfrm>
            <a:off x="0" y="0"/>
            <a:ext cx="883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2. Thành tự văn học nghệ thuật từ đầu thế kỉ XIX đến đầu thế kỉ XX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44500" y="1066800"/>
            <a:ext cx="83947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Văn học: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TextBox 4"/>
          <p:cNvSpPr txBox="1"/>
          <p:nvPr/>
        </p:nvSpPr>
        <p:spPr>
          <a:xfrm>
            <a:off x="533400" y="1600200"/>
            <a:ext cx="2743200" cy="400050"/>
          </a:xfrm>
          <a:prstGeom prst="rect">
            <a:avLst/>
          </a:prstGeom>
          <a:solidFill>
            <a:srgbClr val="EE9740"/>
          </a:solidFill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Ở phương Đông</a:t>
            </a: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209800"/>
            <a:ext cx="77724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latin typeface="Arial" panose="020B0604020202020204" pitchFamily="34" charset="0"/>
              </a:rPr>
              <a:t>-</a:t>
            </a:r>
            <a:r>
              <a:rPr lang="vi-VN" altLang="x-none" sz="2400" dirty="0">
                <a:latin typeface="Arial" panose="020B0604020202020204" pitchFamily="34" charset="0"/>
              </a:rPr>
              <a:t>Phản ánh cuộc sống của nhân dân dưới ách thực dân phong kiên</a:t>
            </a:r>
            <a:endParaRPr lang="vi-VN" altLang="x-none" sz="2400" dirty="0">
              <a:latin typeface="Arial" panose="020B0604020202020204" pitchFamily="34" charset="0"/>
            </a:endParaRPr>
          </a:p>
          <a:p>
            <a:r>
              <a:rPr lang="vi-VN" altLang="x-none" sz="2400" dirty="0">
                <a:latin typeface="Arial" panose="020B0604020202020204" pitchFamily="34" charset="0"/>
              </a:rPr>
              <a:t>-Lòng khát khao và ý chí anh hùng quật khởi  trong đấu tranh cho độc lập tự do.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2" name="Text Box 4"/>
          <p:cNvSpPr txBox="1"/>
          <p:nvPr/>
        </p:nvSpPr>
        <p:spPr>
          <a:xfrm>
            <a:off x="381000" y="5486400"/>
            <a:ext cx="7848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Lỗ Tấn(1881-1936) </a:t>
            </a:r>
            <a:endParaRPr sz="2400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Nhà văn cách mạng Trung Quốc</a:t>
            </a:r>
            <a:endParaRPr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22534" name="Picture 6" descr="Lu_Xun_19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62000"/>
            <a:ext cx="26924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762000"/>
            <a:ext cx="27432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762000"/>
            <a:ext cx="2590800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6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1752600"/>
            <a:ext cx="66294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 Box 5"/>
          <p:cNvSpPr txBox="1"/>
          <p:nvPr/>
        </p:nvSpPr>
        <p:spPr>
          <a:xfrm>
            <a:off x="4191000" y="1066800"/>
            <a:ext cx="1295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 u="sng" dirty="0">
                <a:solidFill>
                  <a:srgbClr val="FFFF00"/>
                </a:solidFill>
                <a:latin typeface="Arial" panose="020B0604020202020204" pitchFamily="34" charset="0"/>
              </a:rPr>
              <a:t>Bài 7</a:t>
            </a:r>
            <a:endParaRPr sz="3600" b="1" u="sng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8" name="Text Box 4"/>
          <p:cNvSpPr txBox="1"/>
          <p:nvPr/>
        </p:nvSpPr>
        <p:spPr>
          <a:xfrm>
            <a:off x="1066800" y="5059363"/>
            <a:ext cx="7086600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Rabindranath Tagore(1861-1941) nhà văn hóa, nhà thơ dân tộc Ấn Độ.Thơ ông tiêu biểu như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Thơ dâng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Balaca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Người làm vườn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Mùa hái quả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Ngày sinh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sz="2400" i="1" dirty="0">
                <a:solidFill>
                  <a:srgbClr val="3333FF"/>
                </a:solidFill>
                <a:latin typeface="Arial" panose="020B0604020202020204" pitchFamily="34" charset="0"/>
              </a:rPr>
              <a:t>Thơ ngắn</a:t>
            </a:r>
            <a:r>
              <a:rPr sz="2400" dirty="0">
                <a:solidFill>
                  <a:srgbClr val="3333FF"/>
                </a:solidFill>
                <a:latin typeface="Arial" panose="020B0604020202020204" pitchFamily="34" charset="0"/>
              </a:rPr>
              <a:t>... </a:t>
            </a:r>
            <a:endParaRPr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21509" name="Picture 5" descr="tago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23825"/>
            <a:ext cx="3557588" cy="479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72200" y="2519363"/>
            <a:ext cx="2667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solidFill>
                  <a:srgbClr val="FF0000"/>
                </a:solidFill>
                <a:latin typeface="Arial" panose="020B0604020202020204" pitchFamily="34" charset="0"/>
              </a:rPr>
              <a:t>ĐẠT GIẢI NÔ-BEN VĂN HỌC NĂM 1913</a:t>
            </a:r>
            <a:endParaRPr lang="vi-VN" altLang="x-non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238" y="1219200"/>
            <a:ext cx="3459162" cy="388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Box 3"/>
          <p:cNvSpPr txBox="1"/>
          <p:nvPr/>
        </p:nvSpPr>
        <p:spPr>
          <a:xfrm>
            <a:off x="457200" y="5334000"/>
            <a:ext cx="4191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latin typeface="Arial" panose="020B0604020202020204" pitchFamily="34" charset="0"/>
              </a:rPr>
              <a:t>Hô-xê Mác-ti (1823-1883)</a:t>
            </a:r>
            <a:endParaRPr sz="2400" dirty="0">
              <a:latin typeface="Arial" panose="020B0604020202020204" pitchFamily="34" charset="0"/>
            </a:endParaRPr>
          </a:p>
          <a:p>
            <a:r>
              <a:rPr sz="2400" dirty="0">
                <a:latin typeface="Arial" panose="020B0604020202020204" pitchFamily="34" charset="0"/>
              </a:rPr>
              <a:t>Nhà văn cách mạng Cu-ba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113" y="1219200"/>
            <a:ext cx="3189287" cy="38830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485" name="TextBox 6"/>
          <p:cNvSpPr txBox="1"/>
          <p:nvPr/>
        </p:nvSpPr>
        <p:spPr>
          <a:xfrm>
            <a:off x="4572000" y="5334000"/>
            <a:ext cx="4191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latin typeface="Arial" panose="020B0604020202020204" pitchFamily="34" charset="0"/>
              </a:rPr>
              <a:t>Hô-xê Ri-dan (1861-1896)</a:t>
            </a:r>
            <a:endParaRPr sz="2400" dirty="0">
              <a:latin typeface="Arial" panose="020B0604020202020204" pitchFamily="34" charset="0"/>
            </a:endParaRPr>
          </a:p>
          <a:p>
            <a:r>
              <a:rPr sz="2400" dirty="0">
                <a:latin typeface="Arial" panose="020B0604020202020204" pitchFamily="34" charset="0"/>
              </a:rPr>
              <a:t>Nhà văn, nhà thơ Phi-lip-pin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 Box 8"/>
          <p:cNvSpPr txBox="1"/>
          <p:nvPr/>
        </p:nvSpPr>
        <p:spPr>
          <a:xfrm>
            <a:off x="0" y="0"/>
            <a:ext cx="883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2. Thành tự văn học nghệ thuật từ đầu thế kỉ XIX đến đầu thế kỉ XX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1"/>
          <p:cNvSpPr/>
          <p:nvPr/>
        </p:nvSpPr>
        <p:spPr>
          <a:xfrm>
            <a:off x="444500" y="1066800"/>
            <a:ext cx="83947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Văn học: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519238"/>
            <a:ext cx="83947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b. Nghệ thuật: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190750"/>
            <a:ext cx="1752600" cy="400050"/>
          </a:xfrm>
          <a:prstGeom prst="rect">
            <a:avLst/>
          </a:prstGeom>
          <a:solidFill>
            <a:srgbClr val="EE9740"/>
          </a:solidFill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latin typeface="Arial" panose="020B0604020202020204" pitchFamily="34" charset="0"/>
              </a:rPr>
              <a:t>KIẾN TRÚC</a:t>
            </a:r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2895600"/>
            <a:ext cx="3675063" cy="275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5" y="2895600"/>
            <a:ext cx="3719513" cy="2752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3000" y="5943600"/>
            <a:ext cx="62484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dirty="0">
                <a:latin typeface="Arial" panose="020B0604020202020204" pitchFamily="34" charset="0"/>
              </a:rPr>
              <a:t>CUNG ĐIỆN VÉC-XAI (PHÁP)</a:t>
            </a:r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ext Box 8"/>
          <p:cNvSpPr txBox="1"/>
          <p:nvPr/>
        </p:nvSpPr>
        <p:spPr>
          <a:xfrm>
            <a:off x="0" y="0"/>
            <a:ext cx="883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2. Thành tự văn học nghệ thuật từ đầu thế kỉ XIX đến đầu thế kỉ XX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1"/>
          <p:cNvSpPr/>
          <p:nvPr/>
        </p:nvSpPr>
        <p:spPr>
          <a:xfrm>
            <a:off x="444500" y="1066800"/>
            <a:ext cx="83947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Văn học: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Rectangle 5"/>
          <p:cNvSpPr/>
          <p:nvPr/>
        </p:nvSpPr>
        <p:spPr>
          <a:xfrm>
            <a:off x="381000" y="1519238"/>
            <a:ext cx="83947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b. Nghệ thuật: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190750"/>
            <a:ext cx="1752600" cy="400050"/>
          </a:xfrm>
          <a:prstGeom prst="rect">
            <a:avLst/>
          </a:prstGeom>
          <a:solidFill>
            <a:srgbClr val="EE9740"/>
          </a:solidFill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latin typeface="Arial" panose="020B0604020202020204" pitchFamily="34" charset="0"/>
              </a:rPr>
              <a:t>HỘI HỌA</a:t>
            </a: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1713" y="6248400"/>
            <a:ext cx="3276600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PI-CAT-XO (Tây Ban Nha)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7475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2989263"/>
            <a:ext cx="4518025" cy="318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5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952500"/>
            <a:ext cx="37719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181600" y="6249988"/>
            <a:ext cx="3276600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b="1" dirty="0">
                <a:latin typeface="Arial" panose="020B0604020202020204" pitchFamily="34" charset="0"/>
              </a:rPr>
              <a:t>Dora Maar with Cat</a:t>
            </a:r>
            <a:endParaRPr lang="vi-VN" altLang="x-none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Group 8"/>
          <p:cNvGrpSpPr/>
          <p:nvPr/>
        </p:nvGrpSpPr>
        <p:grpSpPr>
          <a:xfrm>
            <a:off x="609600" y="1447800"/>
            <a:ext cx="3094038" cy="4286250"/>
            <a:chOff x="609600" y="1447800"/>
            <a:chExt cx="3093720" cy="4286310"/>
          </a:xfrm>
        </p:grpSpPr>
        <p:pic>
          <p:nvPicPr>
            <p:cNvPr id="23561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2000" y="1447800"/>
              <a:ext cx="2941320" cy="3581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2" name="TextBox 3"/>
            <p:cNvSpPr txBox="1"/>
            <p:nvPr/>
          </p:nvSpPr>
          <p:spPr>
            <a:xfrm>
              <a:off x="609600" y="5334000"/>
              <a:ext cx="309372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vi-VN" altLang="x-none" dirty="0">
                  <a:latin typeface="Arial" panose="020B0604020202020204" pitchFamily="34" charset="0"/>
                </a:rPr>
                <a:t>VAN-GỐC (HÀ LAN)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90975" y="1447800"/>
            <a:ext cx="4695825" cy="4114800"/>
            <a:chOff x="3990781" y="1447800"/>
            <a:chExt cx="4696019" cy="4114800"/>
          </a:xfrm>
        </p:grpSpPr>
        <p:pic>
          <p:nvPicPr>
            <p:cNvPr id="23559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0781" y="1447800"/>
              <a:ext cx="4696019" cy="3581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0" name="TextBox 4"/>
            <p:cNvSpPr txBox="1"/>
            <p:nvPr/>
          </p:nvSpPr>
          <p:spPr>
            <a:xfrm>
              <a:off x="4648200" y="5162490"/>
              <a:ext cx="28956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vi-VN" altLang="x-none" dirty="0">
                  <a:latin typeface="Arial" panose="020B0604020202020204" pitchFamily="34" charset="0"/>
                </a:rPr>
                <a:t>NỖI BUỒN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11613" y="1504950"/>
            <a:ext cx="4762500" cy="3829050"/>
            <a:chOff x="3990781" y="3648045"/>
            <a:chExt cx="4762500" cy="3829110"/>
          </a:xfrm>
        </p:grpSpPr>
        <p:pic>
          <p:nvPicPr>
            <p:cNvPr id="23557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0781" y="3648045"/>
              <a:ext cx="4762500" cy="3429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8" name="TextBox 6"/>
            <p:cNvSpPr txBox="1"/>
            <p:nvPr/>
          </p:nvSpPr>
          <p:spPr>
            <a:xfrm>
              <a:off x="5181600" y="7077045"/>
              <a:ext cx="30480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vi-VN" altLang="x-none" dirty="0">
                  <a:latin typeface="Arial" panose="020B0604020202020204" pitchFamily="34" charset="0"/>
                </a:rPr>
                <a:t>ĐÊM ĐẦY SAO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8" name="Group 4"/>
          <p:cNvGrpSpPr/>
          <p:nvPr/>
        </p:nvGrpSpPr>
        <p:grpSpPr>
          <a:xfrm>
            <a:off x="3276600" y="1257300"/>
            <a:ext cx="3160713" cy="4729163"/>
            <a:chOff x="762000" y="1219200"/>
            <a:chExt cx="3161489" cy="4728865"/>
          </a:xfrm>
        </p:grpSpPr>
        <p:pic>
          <p:nvPicPr>
            <p:cNvPr id="24579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2000" y="1219200"/>
              <a:ext cx="3161489" cy="3962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80" name="TextBox 3"/>
            <p:cNvSpPr txBox="1"/>
            <p:nvPr/>
          </p:nvSpPr>
          <p:spPr>
            <a:xfrm>
              <a:off x="762000" y="5486400"/>
              <a:ext cx="316148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vi-VN" altLang="x-none" sz="2400" dirty="0">
                  <a:solidFill>
                    <a:srgbClr val="3333FF"/>
                  </a:solidFill>
                  <a:latin typeface="Arial" panose="020B0604020202020204" pitchFamily="34" charset="0"/>
                </a:rPr>
                <a:t>Phu-gi-ta (Nhật Bản)</a:t>
              </a:r>
              <a:endParaRPr lang="vi-VN" altLang="x-none" sz="2400" dirty="0">
                <a:solidFill>
                  <a:srgbClr val="3333FF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Group 5"/>
          <p:cNvGrpSpPr/>
          <p:nvPr/>
        </p:nvGrpSpPr>
        <p:grpSpPr>
          <a:xfrm>
            <a:off x="190500" y="1219200"/>
            <a:ext cx="3162300" cy="4591050"/>
            <a:chOff x="190500" y="1219200"/>
            <a:chExt cx="3162300" cy="4591110"/>
          </a:xfrm>
        </p:grpSpPr>
        <p:pic>
          <p:nvPicPr>
            <p:cNvPr id="25609" name="Picture 5" descr="200px-Isaac_Levit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0500" y="1219200"/>
              <a:ext cx="2917825" cy="39528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0" name="TextBox 4"/>
            <p:cNvSpPr txBox="1"/>
            <p:nvPr/>
          </p:nvSpPr>
          <p:spPr>
            <a:xfrm>
              <a:off x="190500" y="5410200"/>
              <a:ext cx="31623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vi-VN" altLang="x-none" dirty="0">
                  <a:latin typeface="Arial" panose="020B0604020202020204" pitchFamily="34" charset="0"/>
                </a:rPr>
                <a:t>LÊ-VI-TAN (NGA)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52800" y="768350"/>
            <a:ext cx="5391150" cy="5041900"/>
            <a:chOff x="3352800" y="768380"/>
            <a:chExt cx="5390959" cy="5041930"/>
          </a:xfrm>
        </p:grpSpPr>
        <p:pic>
          <p:nvPicPr>
            <p:cNvPr id="25607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768380"/>
              <a:ext cx="5390959" cy="44113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8" name="TextBox 6"/>
            <p:cNvSpPr txBox="1"/>
            <p:nvPr/>
          </p:nvSpPr>
          <p:spPr>
            <a:xfrm>
              <a:off x="4267200" y="5410200"/>
              <a:ext cx="32004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vi-VN" altLang="x-none" dirty="0">
                  <a:latin typeface="Arial" panose="020B0604020202020204" pitchFamily="34" charset="0"/>
                </a:rPr>
                <a:t>THÁNG BA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52800" y="768350"/>
            <a:ext cx="5673725" cy="4800600"/>
            <a:chOff x="5956839" y="3962400"/>
            <a:chExt cx="5674341" cy="4800600"/>
          </a:xfrm>
        </p:grpSpPr>
        <p:pic>
          <p:nvPicPr>
            <p:cNvPr id="25605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6839" y="3962400"/>
              <a:ext cx="5674341" cy="43441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6" name="TextBox 9"/>
            <p:cNvSpPr txBox="1"/>
            <p:nvPr/>
          </p:nvSpPr>
          <p:spPr>
            <a:xfrm>
              <a:off x="7810500" y="8362890"/>
              <a:ext cx="26670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vi-VN" altLang="x-none" dirty="0">
                  <a:latin typeface="Arial" panose="020B0604020202020204" pitchFamily="34" charset="0"/>
                </a:rPr>
                <a:t>MÙA THU VÀNG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ext Box 8"/>
          <p:cNvSpPr txBox="1"/>
          <p:nvPr/>
        </p:nvSpPr>
        <p:spPr>
          <a:xfrm>
            <a:off x="0" y="0"/>
            <a:ext cx="883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2. Thành tự văn học nghệ thuật từ đầu thế kỉ XIX đến đầu thế kỉ XX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1"/>
          <p:cNvSpPr/>
          <p:nvPr/>
        </p:nvSpPr>
        <p:spPr>
          <a:xfrm>
            <a:off x="444500" y="1066800"/>
            <a:ext cx="83947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Văn học: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5"/>
          <p:cNvSpPr/>
          <p:nvPr/>
        </p:nvSpPr>
        <p:spPr>
          <a:xfrm>
            <a:off x="381000" y="1519238"/>
            <a:ext cx="83947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b. Nghệ thuật: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190750"/>
            <a:ext cx="1752600" cy="400050"/>
          </a:xfrm>
          <a:prstGeom prst="rect">
            <a:avLst/>
          </a:prstGeom>
          <a:solidFill>
            <a:srgbClr val="EE9740"/>
          </a:solidFill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latin typeface="Arial" panose="020B0604020202020204" pitchFamily="34" charset="0"/>
              </a:rPr>
              <a:t>ÂM NHẠC</a:t>
            </a:r>
            <a:endParaRPr lang="vi-VN" altLang="x-none" dirty="0">
              <a:latin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9600" y="2819400"/>
            <a:ext cx="3352800" cy="3752850"/>
            <a:chOff x="609600" y="2819400"/>
            <a:chExt cx="3352800" cy="3752910"/>
          </a:xfrm>
        </p:grpSpPr>
        <p:pic>
          <p:nvPicPr>
            <p:cNvPr id="26634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2940" y="2819400"/>
              <a:ext cx="2385060" cy="31678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5" name="TextBox 4"/>
            <p:cNvSpPr txBox="1"/>
            <p:nvPr/>
          </p:nvSpPr>
          <p:spPr>
            <a:xfrm>
              <a:off x="609600" y="6172200"/>
              <a:ext cx="33528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vi-VN" altLang="x-none" dirty="0">
                  <a:latin typeface="Arial" panose="020B0604020202020204" pitchFamily="34" charset="0"/>
                </a:rPr>
                <a:t>TRAI-CÔP-XKI (NGA)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56000" y="2895600"/>
            <a:ext cx="5287963" cy="3676650"/>
            <a:chOff x="3555546" y="2895600"/>
            <a:chExt cx="5289097" cy="3676710"/>
          </a:xfrm>
        </p:grpSpPr>
        <p:pic>
          <p:nvPicPr>
            <p:cNvPr id="26632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5546" y="2895600"/>
              <a:ext cx="5289097" cy="2971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3" name="TextBox 7"/>
            <p:cNvSpPr txBox="1"/>
            <p:nvPr/>
          </p:nvSpPr>
          <p:spPr>
            <a:xfrm>
              <a:off x="3962400" y="6172200"/>
              <a:ext cx="441960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vi-VN" altLang="x-none" dirty="0">
                  <a:latin typeface="Arial" panose="020B0604020202020204" pitchFamily="34" charset="0"/>
                </a:rPr>
                <a:t>VỞ BA-LÊ «HỒ THIÊN NGA»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8"/>
          <p:cNvSpPr txBox="1"/>
          <p:nvPr/>
        </p:nvSpPr>
        <p:spPr>
          <a:xfrm>
            <a:off x="0" y="655638"/>
            <a:ext cx="883920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3. Trào lưu tư tưởng tiến bộ và sự ra đời của CNXH khoa học từ giữa thế kỉ XIX đến đầu thế kỉ XX (đọc sgk)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2838450"/>
            <a:ext cx="5867400" cy="1200150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/>
            <a:r>
              <a:rPr sz="2400" b="1" dirty="0">
                <a:solidFill>
                  <a:srgbClr val="3333FF"/>
                </a:solidFill>
                <a:latin typeface="Arial" panose="020B0604020202020204" pitchFamily="34" charset="0"/>
              </a:rPr>
              <a:t>BÀI HỌC KẾT THÚC</a:t>
            </a:r>
            <a:endParaRPr sz="2400" b="1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>
                <a:solidFill>
                  <a:srgbClr val="3333FF"/>
                </a:solidFill>
                <a:latin typeface="Arial" panose="020B0604020202020204" pitchFamily="34" charset="0"/>
              </a:rPr>
              <a:t>CHÉP BÀI</a:t>
            </a:r>
            <a:endParaRPr sz="2400" b="1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dirty="0">
                <a:solidFill>
                  <a:srgbClr val="3333FF"/>
                </a:solidFill>
                <a:latin typeface="Arial" panose="020B0604020202020204" pitchFamily="34" charset="0"/>
              </a:rPr>
              <a:t>NỘP HÌNH ẢNH CHÉP BÀI 7</a:t>
            </a:r>
            <a:endParaRPr lang="vi-VN" altLang="x-none" sz="2400" b="1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52" name="Text Box 8"/>
          <p:cNvSpPr txBox="1"/>
          <p:nvPr/>
        </p:nvSpPr>
        <p:spPr>
          <a:xfrm>
            <a:off x="0" y="0"/>
            <a:ext cx="88392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Arial" panose="020B0604020202020204" pitchFamily="34" charset="0"/>
              </a:rPr>
              <a:t>1.Sự phát triển của văn hóa trong buổi đầu thời cận đại (thế kỉ XVII – cuối thế kỉ XIX)</a:t>
            </a:r>
            <a:endParaRPr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00" y="1066800"/>
            <a:ext cx="83947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a. Hoàn cảnh:</a:t>
            </a:r>
            <a:endParaRPr lang="vi-VN" altLang="x-none"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r>
              <a:rPr lang="vi-VN" altLang="x-none" sz="2400" dirty="0">
                <a:latin typeface="Arial" panose="020B0604020202020204" pitchFamily="34" charset="0"/>
              </a:rPr>
              <a:t>- Chế độ phong kiến suy tàn</a:t>
            </a:r>
            <a:endParaRPr lang="vi-VN" altLang="x-none" sz="2400" dirty="0">
              <a:latin typeface="Arial" panose="020B0604020202020204" pitchFamily="34" charset="0"/>
            </a:endParaRPr>
          </a:p>
          <a:p>
            <a:r>
              <a:rPr lang="vi-VN" altLang="x-none" sz="2400" dirty="0">
                <a:latin typeface="Arial" panose="020B0604020202020204" pitchFamily="34" charset="0"/>
              </a:rPr>
              <a:t>- Các cuộc cách mạng tư sản bùng nổ, thắng lợi, xác lập chế độ tư bản chủ nghĩa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590800"/>
            <a:ext cx="7924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b. Vai trò: </a:t>
            </a:r>
            <a:endParaRPr sz="2400" b="1" u="sng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r>
              <a:rPr sz="2400" dirty="0">
                <a:latin typeface="Arial" panose="020B0604020202020204" pitchFamily="34" charset="0"/>
              </a:rPr>
              <a:t>-Tấn công vào thành trì của chế độ phong kiến,</a:t>
            </a:r>
            <a:endParaRPr sz="2400" dirty="0">
              <a:latin typeface="Arial" panose="020B0604020202020204" pitchFamily="34" charset="0"/>
            </a:endParaRPr>
          </a:p>
          <a:p>
            <a:r>
              <a:rPr sz="2400" dirty="0">
                <a:latin typeface="Arial" panose="020B0604020202020204" pitchFamily="34" charset="0"/>
              </a:rPr>
              <a:t>- Hình thành quan điểm, tư tưởng của con người tư sản.</a:t>
            </a:r>
            <a:endParaRPr lang="vi-VN" altLang="x-none" sz="240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3733800"/>
            <a:ext cx="21478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2400" b="1" u="sng" dirty="0">
                <a:solidFill>
                  <a:srgbClr val="3333FF"/>
                </a:solidFill>
                <a:latin typeface="Arial" panose="020B0604020202020204" pitchFamily="34" charset="0"/>
              </a:rPr>
              <a:t>c. Thành tựu:</a:t>
            </a:r>
            <a:endParaRPr lang="vi-VN" altLang="x-none" sz="2400" u="sng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6" descr="lotus_wallpaper_1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/>
          <p:nvPr/>
        </p:nvSpPr>
        <p:spPr>
          <a:xfrm>
            <a:off x="381000" y="152400"/>
            <a:ext cx="3200400" cy="5889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200" b="1" dirty="0">
                <a:solidFill>
                  <a:srgbClr val="FF3399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 Về văn học:</a:t>
            </a:r>
            <a:endParaRPr sz="3200" b="1" dirty="0">
              <a:solidFill>
                <a:srgbClr val="FF3399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175" name="Text Box 7"/>
          <p:cNvSpPr txBox="1"/>
          <p:nvPr/>
        </p:nvSpPr>
        <p:spPr>
          <a:xfrm>
            <a:off x="381000" y="762000"/>
            <a:ext cx="9448800" cy="461963"/>
          </a:xfrm>
          <a:prstGeom prst="rect">
            <a:avLst/>
          </a:prstGeom>
          <a:solidFill>
            <a:srgbClr val="FFFFFF">
              <a:alpha val="63921"/>
            </a:srgbClr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  <a:buChar char="-"/>
            </a:pPr>
            <a:r>
              <a:rPr sz="2400" dirty="0">
                <a:latin typeface="Arial" panose="020B0604020202020204" pitchFamily="34" charset="0"/>
              </a:rPr>
              <a:t>Đây là thời kì xuất hiện nhiều nhà văn, nhà thơ lớn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101725"/>
            <a:ext cx="6858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114425"/>
            <a:ext cx="3816350" cy="406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1071563"/>
            <a:ext cx="3968750" cy="5378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66800" y="5459413"/>
            <a:ext cx="3962400" cy="1016000"/>
          </a:xfrm>
          <a:prstGeom prst="rect">
            <a:avLst/>
          </a:prstGeom>
          <a:solidFill>
            <a:srgbClr val="3333FF"/>
          </a:solidFill>
          <a:ln w="9525">
            <a:noFill/>
          </a:ln>
        </p:spPr>
        <p:txBody>
          <a:bodyPr>
            <a:spAutoFit/>
          </a:bodyPr>
          <a:p>
            <a:r>
              <a:rPr dirty="0">
                <a:solidFill>
                  <a:srgbClr val="FFFF00"/>
                </a:solidFill>
                <a:latin typeface="Arial" panose="020B0604020202020204" pitchFamily="34" charset="0"/>
              </a:rPr>
              <a:t>LA PHÔNG-TEN (1621-1695)</a:t>
            </a:r>
            <a:endParaRPr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dirty="0">
                <a:solidFill>
                  <a:srgbClr val="FFFF00"/>
                </a:solidFill>
                <a:latin typeface="Arial" panose="020B0604020202020204" pitchFamily="34" charset="0"/>
              </a:rPr>
              <a:t>Là ngụ ngôn, nhà văn cổ điển Pháp</a:t>
            </a:r>
            <a:endParaRPr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 descr="Moliere_17c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787400"/>
            <a:ext cx="3867150" cy="482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 Box 5"/>
          <p:cNvSpPr txBox="1"/>
          <p:nvPr/>
        </p:nvSpPr>
        <p:spPr>
          <a:xfrm>
            <a:off x="881063" y="5683250"/>
            <a:ext cx="6858000" cy="862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-Mô-li-e (1622-1672)</a:t>
            </a:r>
            <a:endParaRPr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-Người mở đầu cho nền hài kịch cổ điển.</a:t>
            </a:r>
            <a:endParaRPr dirty="0">
              <a:latin typeface="Arial" panose="020B0604020202020204" pitchFamily="34" charset="0"/>
            </a:endParaRPr>
          </a:p>
        </p:txBody>
      </p:sp>
      <p:pic>
        <p:nvPicPr>
          <p:cNvPr id="7172" name="Picture 11" descr="TRUONG_GIA_HOC_LAM_52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38" y="762000"/>
            <a:ext cx="3243262" cy="485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454650" y="4602163"/>
            <a:ext cx="3352800" cy="1014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solidFill>
                  <a:srgbClr val="C00000"/>
                </a:solidFill>
                <a:latin typeface="Arial" panose="020B0604020202020204" pitchFamily="34" charset="0"/>
              </a:rPr>
              <a:t>Thể hiện khát vọng công bằng, cuộc sống tốt đẹp của loài người</a:t>
            </a:r>
            <a:endParaRPr lang="vi-VN" altLang="x-none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8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22860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/>
          <p:cNvSpPr txBox="1"/>
          <p:nvPr/>
        </p:nvSpPr>
        <p:spPr>
          <a:xfrm>
            <a:off x="381000" y="381000"/>
            <a:ext cx="3200400" cy="5889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200" b="1" dirty="0">
                <a:solidFill>
                  <a:srgbClr val="FF3399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 Về âm nhạc:</a:t>
            </a:r>
            <a:endParaRPr sz="3200" b="1" dirty="0">
              <a:solidFill>
                <a:srgbClr val="FF3399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427538"/>
            <a:ext cx="1828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latin typeface="Arial" panose="020B0604020202020204" pitchFamily="34" charset="0"/>
              </a:rPr>
              <a:t> (1770-1827)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0200" y="4267200"/>
            <a:ext cx="3352800" cy="1938338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Tác phẩm của ông thấm đượm tinh thần dân chủ, cách mạng, tiêu biểu: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buChar char="-"/>
            </a:pPr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Giao hưởng số 3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buChar char="-"/>
            </a:pPr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Giao hưởng số 5 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buChar char="-"/>
            </a:pPr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Giao hưởng số 9,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355600"/>
            <a:ext cx="461645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Box 3"/>
          <p:cNvSpPr txBox="1"/>
          <p:nvPr/>
        </p:nvSpPr>
        <p:spPr>
          <a:xfrm>
            <a:off x="1905000" y="5486400"/>
            <a:ext cx="6553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-Mô-da (1756-1791)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r>
              <a:rPr lang="vi-VN" altLang="x-none" dirty="0">
                <a:solidFill>
                  <a:srgbClr val="3333FF"/>
                </a:solidFill>
                <a:latin typeface="Arial" panose="020B0604020202020204" pitchFamily="34" charset="0"/>
              </a:rPr>
              <a:t>-Nhà soạn nhạc vĩ đại người Áo, đã có cống hiến lớn lao cho nghệ thuật hợp xướng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4"/>
          <p:cNvSpPr txBox="1"/>
          <p:nvPr/>
        </p:nvSpPr>
        <p:spPr>
          <a:xfrm>
            <a:off x="381000" y="381000"/>
            <a:ext cx="3200400" cy="5889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3200" b="1" dirty="0">
                <a:solidFill>
                  <a:srgbClr val="FF3399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 Về hội họa:</a:t>
            </a:r>
            <a:endParaRPr sz="3200" b="1" dirty="0">
              <a:solidFill>
                <a:srgbClr val="FF3399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222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" y="1143000"/>
            <a:ext cx="2690813" cy="354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8600" y="4876800"/>
            <a:ext cx="7086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dirty="0">
                <a:solidFill>
                  <a:srgbClr val="3333FF"/>
                </a:solidFill>
                <a:latin typeface="Arial" panose="020B0604020202020204" pitchFamily="34" charset="0"/>
              </a:rPr>
              <a:t>Rem-bran (1606-1669)</a:t>
            </a:r>
            <a:endParaRPr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r>
              <a:rPr dirty="0">
                <a:solidFill>
                  <a:srgbClr val="3333FF"/>
                </a:solidFill>
                <a:latin typeface="Arial" panose="020B0604020202020204" pitchFamily="34" charset="0"/>
              </a:rPr>
              <a:t>Nhà đồ họa Hà Lan nổi tiếng vẽ tranh chân dung, phong cảnh với nhiều chất liệu như sơn dầu, khắc kim loại</a:t>
            </a:r>
            <a:endParaRPr lang="vi-VN" altLang="x-none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67263" y="674688"/>
            <a:ext cx="3233737" cy="4373562"/>
            <a:chOff x="4767554" y="675480"/>
            <a:chExt cx="3233446" cy="4372830"/>
          </a:xfrm>
        </p:grpSpPr>
        <p:pic>
          <p:nvPicPr>
            <p:cNvPr id="1024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7554" y="675480"/>
              <a:ext cx="3233446" cy="40094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47" name="TextBox 5"/>
            <p:cNvSpPr txBox="1"/>
            <p:nvPr/>
          </p:nvSpPr>
          <p:spPr>
            <a:xfrm>
              <a:off x="5257800" y="4648200"/>
              <a:ext cx="23622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dirty="0">
                  <a:latin typeface="Arial" panose="020B0604020202020204" pitchFamily="34" charset="0"/>
                </a:rPr>
                <a:t>Nữ thần Flora</a:t>
              </a:r>
              <a:endParaRPr lang="vi-VN" altLang="x-none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3093</Words>
  <Application>WPS Presentation</Application>
  <PresentationFormat>On-screen Show (4:3)</PresentationFormat>
  <Paragraphs>158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132</cp:revision>
  <dcterms:created xsi:type="dcterms:W3CDTF">2009-10-17T10:28:35Z</dcterms:created>
  <dcterms:modified xsi:type="dcterms:W3CDTF">2021-11-07T17:47:13Z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E7523B8E60D2469FAA3C17946D89D538</vt:lpwstr>
  </property>
  <property fmtid="{D5CDD505-2E9C-101B-9397-08002B2CF9AE}" pid="3" name="KSOProductBuildVer">
    <vt:lpwstr>1033-11.2.0.10351</vt:lpwstr>
  </property>
</Properties>
</file>